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3" r:id="rId6"/>
    <p:sldId id="260" r:id="rId7"/>
    <p:sldId id="276" r:id="rId8"/>
    <p:sldId id="274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5" r:id="rId19"/>
    <p:sldId id="270" r:id="rId20"/>
    <p:sldId id="271" r:id="rId21"/>
    <p:sldId id="272" r:id="rId22"/>
    <p:sldId id="277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4383E-1850-44B2-B479-EEEC849B129F}" type="datetimeFigureOut">
              <a:rPr lang="el-GR" smtClean="0"/>
              <a:pPr/>
              <a:t>24/3/2020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B5F8E-FEB4-47F6-8AB5-434F380273B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B5F8E-FEB4-47F6-8AB5-434F380273B4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24/3/2020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24/3/2020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24/3/2020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24/3/2020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ionta-tis-fisis.com/?s=%CE%BA%CE%AC%CE%BB%CE%B9%CE%BF" TargetMode="External"/><Relationship Id="rId13" Type="http://schemas.openxmlformats.org/officeDocument/2006/relationships/image" Target="../media/image10.jpeg"/><Relationship Id="rId3" Type="http://schemas.openxmlformats.org/officeDocument/2006/relationships/hyperlink" Target="https://www.proionta-tis-fisis.com/?s=%CF%86%CF%85%CF%84%CE%B9%CE%BA%CE%AD%CF%82+%CE%AF%CE%BD%CE%B5%CF%82" TargetMode="External"/><Relationship Id="rId7" Type="http://schemas.openxmlformats.org/officeDocument/2006/relationships/hyperlink" Target="https://www.proionta-tis-fisis.com/?s=%CF%86%CF%8E%CF%83%CF%86%CE%BF%CF%81%CE%BF" TargetMode="External"/><Relationship Id="rId12" Type="http://schemas.openxmlformats.org/officeDocument/2006/relationships/hyperlink" Target="https://www.proionta-tis-fisis.com/?s=%CE%B2%CE%B9%CF%84%CE%B1%CE%BC%CE%AF%CE%BD%CE%B5%CF%82+%CE%92" TargetMode="External"/><Relationship Id="rId2" Type="http://schemas.openxmlformats.org/officeDocument/2006/relationships/hyperlink" Target="https://www.proionta-tis-fisis.com/?s=%CF%80%CF%81%CF%89%CF%84%CE%B5%CE%90%CE%B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proionta-tis-fisis.com/?s=%CE%BC%CE%B1%CE%B3%CE%BD%CE%AE%CF%83%CE%B9%CE%BF" TargetMode="External"/><Relationship Id="rId11" Type="http://schemas.openxmlformats.org/officeDocument/2006/relationships/hyperlink" Target="https://www.proionta-tis-fisis.com/?s=%CE%B2%CE%B9%CF%84%CE%B1%CE%BC%CE%AF%CE%BD%CE%B7+C" TargetMode="External"/><Relationship Id="rId5" Type="http://schemas.openxmlformats.org/officeDocument/2006/relationships/hyperlink" Target="https://www.proionta-tis-fisis.com/?s=%CF%83%CE%AF%CE%B4%CE%B7%CF%81%CE%BF" TargetMode="External"/><Relationship Id="rId10" Type="http://schemas.openxmlformats.org/officeDocument/2006/relationships/hyperlink" Target="https://www.proionta-tis-fisis.com/?s=%CF%88%CE%B5%CF%85%CE%B4%CE%AC%CF%81%CE%B3%CF%85%CF%81%CE%BF" TargetMode="External"/><Relationship Id="rId4" Type="http://schemas.openxmlformats.org/officeDocument/2006/relationships/hyperlink" Target="https://www.proionta-tis-fisis.com/?s=%CE%B1%CF%83%CE%B2%CE%AD%CF%83%CF%84%CE%B9%CE%BF" TargetMode="External"/><Relationship Id="rId9" Type="http://schemas.openxmlformats.org/officeDocument/2006/relationships/hyperlink" Target="https://www.proionta-tis-fisis.com/?s=%CE%9D%CE%AC%CF%84%CF%81%CE%B9%CE%BF" TargetMode="External"/><Relationship Id="rId1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ages.jpg"/>
          <p:cNvPicPr>
            <a:picLocks noChangeAspect="1" noChangeArrowheads="1"/>
          </p:cNvPicPr>
          <p:nvPr/>
        </p:nvPicPr>
        <p:blipFill>
          <a:blip r:embed="rId2" cstate="print">
            <a:lum bright="31000"/>
          </a:blip>
          <a:srcRect/>
          <a:stretch>
            <a:fillRect/>
          </a:stretch>
        </p:blipFill>
        <p:spPr bwMode="auto">
          <a:xfrm>
            <a:off x="1571604" y="1428736"/>
            <a:ext cx="5572163" cy="4071965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ΤΙ ΠΕΡΙΕΧΟΥΝ ΟΙ ΤΡΟΦΕΣ ΜΑΣ</a:t>
            </a:r>
            <a:br>
              <a:rPr lang="el-GR" dirty="0">
                <a:solidFill>
                  <a:schemeClr val="accent2">
                    <a:lumMod val="75000"/>
                  </a:schemeClr>
                </a:solidFill>
              </a:rPr>
            </a:br>
            <a:endParaRPr lang="el-G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71692"/>
          </a:xfrm>
        </p:spPr>
        <p:txBody>
          <a:bodyPr/>
          <a:lstStyle/>
          <a:p>
            <a:endParaRPr lang="el-GR" dirty="0">
              <a:solidFill>
                <a:schemeClr val="tx2"/>
              </a:solidFill>
            </a:endParaRPr>
          </a:p>
          <a:p>
            <a:endParaRPr lang="el-GR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User\Desktop\αρχείο λήψης (1).jpg"/>
          <p:cNvPicPr>
            <a:picLocks noChangeAspect="1" noChangeArrowheads="1"/>
          </p:cNvPicPr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785918" y="2000240"/>
            <a:ext cx="5286411" cy="2786082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/>
              <a:t>ΙΧΝΟΣΤΟΙΧΕΙΑ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r>
              <a:rPr lang="el-GR" dirty="0"/>
              <a:t>Είναι ουσίες που βρίσκονται σε πολύ μικρές ποσότητες στον οργανισμό αλλά παίζουν πολύ σημαντικό ρόλο</a:t>
            </a:r>
          </a:p>
          <a:p>
            <a:r>
              <a:rPr lang="el-GR" dirty="0"/>
              <a:t>ΒΙΤΑΜΙΝΕΣ</a:t>
            </a:r>
          </a:p>
          <a:p>
            <a:r>
              <a:rPr lang="el-GR" dirty="0"/>
              <a:t>Είναι φυσικές ουσίες απαραίτητες για την ανάπτυξη και την διατήρηση του οργανισμού στη ζωή.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ages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571604" y="1428736"/>
            <a:ext cx="5572163" cy="4071965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ΤΙ ΠΕΡΙΕΧΟΥΝ ΤΑ ΦΡΟΥΤΑ ΚΑΙ ΤΑ ΛΑΧΑΝΙΚΑ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357298"/>
            <a:ext cx="8186766" cy="492922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l-GR" dirty="0"/>
          </a:p>
          <a:p>
            <a:r>
              <a:rPr lang="el-GR" sz="3800" dirty="0"/>
              <a:t>δεν περιέχουν </a:t>
            </a:r>
            <a:r>
              <a:rPr lang="el-GR" sz="3800" b="1" dirty="0"/>
              <a:t>καθόλου λιπαρά</a:t>
            </a:r>
            <a:r>
              <a:rPr lang="el-GR" sz="3800" dirty="0"/>
              <a:t>  άρα δεν επιβαρύνουν τον οργανισμό με ανεπιθύμητα  λιπαρά οξέα.</a:t>
            </a:r>
          </a:p>
          <a:p>
            <a:r>
              <a:rPr lang="el-GR" sz="3800" dirty="0"/>
              <a:t>παρέχουν </a:t>
            </a:r>
            <a:r>
              <a:rPr lang="el-GR" sz="3800" b="1" dirty="0"/>
              <a:t>ελάχιστη ενέργεια</a:t>
            </a:r>
            <a:r>
              <a:rPr lang="el-GR" sz="3800" dirty="0"/>
              <a:t>, δηλαδή λίγες θερμίδες, συνεπώς βοηθούν στη διατήρηση των κιλών μας και γενικότερα στον έλεγχο του σωματικού μας βάρους</a:t>
            </a:r>
          </a:p>
          <a:p>
            <a:r>
              <a:rPr lang="el-GR" sz="3800" dirty="0"/>
              <a:t>αποτελούν σημαντική πηγή </a:t>
            </a:r>
            <a:r>
              <a:rPr lang="el-GR" sz="3800" b="1" dirty="0"/>
              <a:t>φυτικών ινών</a:t>
            </a:r>
            <a:r>
              <a:rPr lang="el-GR" sz="3800" dirty="0"/>
              <a:t>  οι οποίες συντελούν στη φυσιολογική λειτουργία του εντέρου και συγχρόνως βοηθούν στην καταπολέμηση της δυσκοιλιότητας</a:t>
            </a:r>
          </a:p>
          <a:p>
            <a:r>
              <a:rPr lang="el-GR" sz="3800" dirty="0"/>
              <a:t>είναι σημαντική πηγή </a:t>
            </a:r>
            <a:r>
              <a:rPr lang="el-GR" sz="3800" b="1" dirty="0"/>
              <a:t>βιταμινών</a:t>
            </a:r>
            <a:r>
              <a:rPr lang="el-GR" sz="3800" dirty="0"/>
              <a:t> (όπως βιταμίνη C, ορισμένες βιταμίνες Β, </a:t>
            </a:r>
            <a:r>
              <a:rPr lang="el-GR" sz="3800" dirty="0" err="1"/>
              <a:t>φυλλικό</a:t>
            </a:r>
            <a:r>
              <a:rPr lang="el-GR" sz="3800" dirty="0"/>
              <a:t> οξύ κ.ά.) και </a:t>
            </a:r>
            <a:r>
              <a:rPr lang="el-GR" sz="3800" b="1" dirty="0"/>
              <a:t>μετάλλων</a:t>
            </a:r>
            <a:r>
              <a:rPr lang="el-GR" sz="3800" dirty="0"/>
              <a:t> (όπως κάλιο, ασβέστιο κ.ά.) τα οποία ανήκουν στα απαραίτητα θρεπτικά συστατικά</a:t>
            </a:r>
          </a:p>
          <a:p>
            <a:r>
              <a:rPr lang="el-GR" sz="3800" dirty="0"/>
              <a:t>είναι σημαντική πηγή </a:t>
            </a:r>
            <a:r>
              <a:rPr lang="el-GR" sz="3800" b="1" dirty="0"/>
              <a:t>αντιοξειδωτικών ουσιών</a:t>
            </a:r>
            <a:r>
              <a:rPr lang="el-GR" sz="3800" dirty="0"/>
              <a:t>, οι οποίες προστατεύουν τον οργανισμό από τη φθορά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ΛΑΧΑΝΙΚΑ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>
          <a:xfrm>
            <a:off x="214282" y="1142984"/>
            <a:ext cx="3997354" cy="465127"/>
          </a:xfrm>
        </p:spPr>
        <p:txBody>
          <a:bodyPr/>
          <a:lstStyle/>
          <a:p>
            <a:pPr algn="ctr"/>
            <a:r>
              <a:rPr lang="el-GR" dirty="0"/>
              <a:t>Σπανάκι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>
          <a:xfrm>
            <a:off x="357158" y="1571612"/>
            <a:ext cx="4140230" cy="4554551"/>
          </a:xfrm>
        </p:spPr>
        <p:txBody>
          <a:bodyPr/>
          <a:lstStyle/>
          <a:p>
            <a:pPr algn="just"/>
            <a:r>
              <a:rPr lang="el-GR" dirty="0"/>
              <a:t>Περιέχει </a:t>
            </a:r>
            <a:r>
              <a:rPr lang="el-GR" dirty="0">
                <a:solidFill>
                  <a:schemeClr val="tx2"/>
                </a:solidFill>
              </a:rPr>
              <a:t>σίδηρο, φυτικές ίνες, βιταμίνες C, Ε και Κ, βιταμίνες  Β.</a:t>
            </a:r>
          </a:p>
          <a:p>
            <a:pPr algn="ctr">
              <a:buNone/>
            </a:pPr>
            <a:r>
              <a:rPr lang="el-GR" dirty="0"/>
              <a:t> </a:t>
            </a:r>
          </a:p>
        </p:txBody>
      </p:sp>
      <p:sp>
        <p:nvSpPr>
          <p:cNvPr id="6" name="5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572000" y="1214422"/>
            <a:ext cx="4041775" cy="500066"/>
          </a:xfrm>
        </p:spPr>
        <p:txBody>
          <a:bodyPr/>
          <a:lstStyle/>
          <a:p>
            <a:pPr algn="ctr"/>
            <a:r>
              <a:rPr lang="el-GR" dirty="0"/>
              <a:t>Σέσκουλο</a:t>
            </a:r>
          </a:p>
        </p:txBody>
      </p:sp>
      <p:sp>
        <p:nvSpPr>
          <p:cNvPr id="7" name="6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4876" y="1785926"/>
            <a:ext cx="3971924" cy="4340237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l-GR" dirty="0">
                <a:hlinkClick r:id="rId2"/>
              </a:rPr>
              <a:t>πρωτεΐνη</a:t>
            </a:r>
            <a:r>
              <a:rPr lang="el-GR" dirty="0"/>
              <a:t>,</a:t>
            </a:r>
          </a:p>
          <a:p>
            <a:pPr fontAlgn="base"/>
            <a:r>
              <a:rPr lang="el-GR" dirty="0">
                <a:hlinkClick r:id="rId3"/>
              </a:rPr>
              <a:t>φυτικές ίνες</a:t>
            </a:r>
            <a:r>
              <a:rPr lang="el-GR" dirty="0"/>
              <a:t>,</a:t>
            </a:r>
          </a:p>
          <a:p>
            <a:pPr fontAlgn="base"/>
            <a:r>
              <a:rPr lang="el-GR" dirty="0">
                <a:hlinkClick r:id="rId4"/>
              </a:rPr>
              <a:t>ασβέστιο</a:t>
            </a:r>
            <a:r>
              <a:rPr lang="el-GR" dirty="0"/>
              <a:t>,</a:t>
            </a:r>
          </a:p>
          <a:p>
            <a:pPr fontAlgn="base"/>
            <a:r>
              <a:rPr lang="el-GR" dirty="0">
                <a:hlinkClick r:id="rId5"/>
              </a:rPr>
              <a:t>σίδηρο</a:t>
            </a:r>
            <a:r>
              <a:rPr lang="el-GR" dirty="0"/>
              <a:t>,</a:t>
            </a:r>
          </a:p>
          <a:p>
            <a:pPr fontAlgn="base"/>
            <a:r>
              <a:rPr lang="el-GR" dirty="0">
                <a:hlinkClick r:id="rId6"/>
              </a:rPr>
              <a:t>μαγνήσιο</a:t>
            </a:r>
            <a:r>
              <a:rPr lang="el-GR" dirty="0"/>
              <a:t>,</a:t>
            </a:r>
          </a:p>
          <a:p>
            <a:pPr fontAlgn="base"/>
            <a:r>
              <a:rPr lang="el-GR" dirty="0">
                <a:hlinkClick r:id="rId7"/>
              </a:rPr>
              <a:t>φώσφορο</a:t>
            </a:r>
            <a:r>
              <a:rPr lang="el-GR" dirty="0"/>
              <a:t>,</a:t>
            </a:r>
          </a:p>
          <a:p>
            <a:pPr fontAlgn="base"/>
            <a:r>
              <a:rPr lang="el-GR" dirty="0">
                <a:hlinkClick r:id="rId8"/>
              </a:rPr>
              <a:t>κάλιο</a:t>
            </a:r>
            <a:r>
              <a:rPr lang="el-GR" dirty="0"/>
              <a:t>,</a:t>
            </a:r>
          </a:p>
          <a:p>
            <a:pPr fontAlgn="base"/>
            <a:r>
              <a:rPr lang="el-GR" dirty="0">
                <a:hlinkClick r:id="rId9"/>
              </a:rPr>
              <a:t>νάτριο</a:t>
            </a:r>
            <a:r>
              <a:rPr lang="el-GR" dirty="0"/>
              <a:t> </a:t>
            </a:r>
          </a:p>
          <a:p>
            <a:pPr fontAlgn="base"/>
            <a:r>
              <a:rPr lang="el-GR" dirty="0">
                <a:hlinkClick r:id="rId10"/>
              </a:rPr>
              <a:t>ψευδάργυρο</a:t>
            </a:r>
            <a:r>
              <a:rPr lang="el-GR" dirty="0"/>
              <a:t> </a:t>
            </a:r>
          </a:p>
          <a:p>
            <a:pPr fontAlgn="base"/>
            <a:r>
              <a:rPr lang="el-GR" dirty="0">
                <a:hlinkClick r:id="rId11"/>
              </a:rPr>
              <a:t>βιταμίνη C</a:t>
            </a:r>
            <a:r>
              <a:rPr lang="el-GR" dirty="0"/>
              <a:t>,</a:t>
            </a:r>
          </a:p>
          <a:p>
            <a:pPr fontAlgn="base"/>
            <a:r>
              <a:rPr lang="el-GR" dirty="0">
                <a:hlinkClick r:id="rId11"/>
              </a:rPr>
              <a:t>βιταμίνη Α</a:t>
            </a:r>
            <a:r>
              <a:rPr lang="el-GR" dirty="0"/>
              <a:t> και</a:t>
            </a:r>
          </a:p>
          <a:p>
            <a:pPr fontAlgn="base"/>
            <a:r>
              <a:rPr lang="el-GR" dirty="0">
                <a:hlinkClick r:id="rId12"/>
              </a:rPr>
              <a:t>βιταμίνες του συμπλέγματος Β</a:t>
            </a:r>
            <a:r>
              <a:rPr lang="el-GR" dirty="0"/>
              <a:t>.</a:t>
            </a:r>
          </a:p>
          <a:p>
            <a:endParaRPr lang="el-GR" dirty="0"/>
          </a:p>
        </p:txBody>
      </p:sp>
      <p:pic>
        <p:nvPicPr>
          <p:cNvPr id="4099" name="Picture 3" descr="C:\Users\User\Desktop\αρχείο λήψης (2)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4348" y="2786058"/>
            <a:ext cx="3000396" cy="3357586"/>
          </a:xfrm>
          <a:prstGeom prst="rect">
            <a:avLst/>
          </a:prstGeom>
          <a:noFill/>
        </p:spPr>
      </p:pic>
      <p:pic>
        <p:nvPicPr>
          <p:cNvPr id="4104" name="Picture 8" descr="C:\Users\User\Desktop\αρχείο λήψης (3)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00826" y="2357430"/>
            <a:ext cx="2357454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ΛΑΧΑΝΙΚΑ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4040188" cy="465127"/>
          </a:xfrm>
        </p:spPr>
        <p:txBody>
          <a:bodyPr/>
          <a:lstStyle/>
          <a:p>
            <a:pPr algn="ctr"/>
            <a:r>
              <a:rPr lang="el-GR" dirty="0"/>
              <a:t>ΚΑΡΟΤΟ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928802"/>
            <a:ext cx="4040188" cy="4197361"/>
          </a:xfrm>
        </p:spPr>
        <p:txBody>
          <a:bodyPr/>
          <a:lstStyle/>
          <a:p>
            <a:r>
              <a:rPr lang="el-GR" dirty="0"/>
              <a:t>Περιέχει </a:t>
            </a:r>
            <a:r>
              <a:rPr lang="el-GR" dirty="0" err="1"/>
              <a:t>πρωτεϊνες</a:t>
            </a:r>
            <a:r>
              <a:rPr lang="el-GR" dirty="0"/>
              <a:t> , ασβέστιο και σίδηρο</a:t>
            </a:r>
          </a:p>
          <a:p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3438" y="1357298"/>
            <a:ext cx="4041775" cy="500066"/>
          </a:xfrm>
        </p:spPr>
        <p:txBody>
          <a:bodyPr/>
          <a:lstStyle/>
          <a:p>
            <a:pPr algn="ctr"/>
            <a:r>
              <a:rPr lang="el-GR" dirty="0"/>
              <a:t>ΠΑΤΖΑΡΙ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000240"/>
            <a:ext cx="4041775" cy="4125923"/>
          </a:xfrm>
        </p:spPr>
        <p:txBody>
          <a:bodyPr/>
          <a:lstStyle/>
          <a:p>
            <a:r>
              <a:rPr lang="el-GR" dirty="0"/>
              <a:t>Περιέχει πρωτεΐνες, υδατάνθρακες, σίδηρο και φώσφορο. </a:t>
            </a:r>
          </a:p>
        </p:txBody>
      </p:sp>
      <p:pic>
        <p:nvPicPr>
          <p:cNvPr id="1027" name="Picture 3" descr="C:\Users\User\Desktop\carrots_juice_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357562"/>
            <a:ext cx="3500462" cy="2552275"/>
          </a:xfrm>
          <a:prstGeom prst="rect">
            <a:avLst/>
          </a:prstGeom>
          <a:noFill/>
        </p:spPr>
      </p:pic>
      <p:pic>
        <p:nvPicPr>
          <p:cNvPr id="1028" name="Picture 4" descr="C:\Users\User\Desktop\αρχείο λήψης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286124"/>
            <a:ext cx="3286148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l-GR" dirty="0"/>
              <a:t>ΛΑΧΑΝΙΚΑ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0034" y="1000108"/>
            <a:ext cx="4040188" cy="571504"/>
          </a:xfrm>
        </p:spPr>
        <p:txBody>
          <a:bodyPr/>
          <a:lstStyle/>
          <a:p>
            <a:pPr algn="ctr"/>
            <a:r>
              <a:rPr lang="el-GR" dirty="0"/>
              <a:t>ΜΠΡΟΚΟΛΟ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571612"/>
            <a:ext cx="4040188" cy="4554551"/>
          </a:xfrm>
        </p:spPr>
        <p:txBody>
          <a:bodyPr/>
          <a:lstStyle/>
          <a:p>
            <a:r>
              <a:rPr lang="el-GR" dirty="0" err="1"/>
              <a:t>Φολικό</a:t>
            </a:r>
            <a:r>
              <a:rPr lang="el-GR" dirty="0"/>
              <a:t> οξύ, ασβέστιο</a:t>
            </a:r>
          </a:p>
          <a:p>
            <a:r>
              <a:rPr lang="el-GR" dirty="0"/>
              <a:t>Βιταμίνες Κ και </a:t>
            </a:r>
            <a:r>
              <a:rPr lang="en-US" dirty="0"/>
              <a:t>C </a:t>
            </a:r>
            <a:r>
              <a:rPr lang="el-GR" dirty="0"/>
              <a:t>και </a:t>
            </a:r>
          </a:p>
          <a:p>
            <a:r>
              <a:rPr lang="el-GR" dirty="0"/>
              <a:t>Πολύ ισχυρά αντιοξειδωτικά κατά του καρκίνου. 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572000" y="1071546"/>
            <a:ext cx="4041775" cy="500066"/>
          </a:xfrm>
        </p:spPr>
        <p:txBody>
          <a:bodyPr/>
          <a:lstStyle/>
          <a:p>
            <a:pPr algn="ctr"/>
            <a:r>
              <a:rPr lang="el-GR" dirty="0"/>
              <a:t>ΚΟΥΝΟΥΠΙΔΙ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041775" cy="4625989"/>
          </a:xfrm>
        </p:spPr>
        <p:txBody>
          <a:bodyPr/>
          <a:lstStyle/>
          <a:p>
            <a:r>
              <a:rPr lang="el-GR" dirty="0"/>
              <a:t>β – καροτένιο</a:t>
            </a:r>
            <a:br>
              <a:rPr lang="el-GR" dirty="0"/>
            </a:br>
            <a:r>
              <a:rPr lang="el-GR" dirty="0"/>
              <a:t>φυτικά λιπαρά</a:t>
            </a:r>
            <a:br>
              <a:rPr lang="el-GR" dirty="0"/>
            </a:br>
            <a:r>
              <a:rPr lang="el-GR" dirty="0"/>
              <a:t>βιταμίνη Α</a:t>
            </a:r>
            <a:br>
              <a:rPr lang="el-GR" dirty="0"/>
            </a:br>
            <a:r>
              <a:rPr lang="el-GR" dirty="0"/>
              <a:t>βιταμίνη C, σίδερο</a:t>
            </a:r>
            <a:br>
              <a:rPr lang="el-GR" dirty="0"/>
            </a:br>
            <a:r>
              <a:rPr lang="el-GR" dirty="0"/>
              <a:t>γλυκόζη</a:t>
            </a:r>
          </a:p>
          <a:p>
            <a:r>
              <a:rPr lang="el-GR" dirty="0"/>
              <a:t>αντιοξειδωτικές ουσίες</a:t>
            </a:r>
          </a:p>
        </p:txBody>
      </p:sp>
      <p:pic>
        <p:nvPicPr>
          <p:cNvPr id="1026" name="Picture 2" descr="C:\Users\User\Desktop\αρχείο λήψης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929066"/>
            <a:ext cx="3571900" cy="2357454"/>
          </a:xfrm>
          <a:prstGeom prst="rect">
            <a:avLst/>
          </a:prstGeom>
          <a:noFill/>
        </p:spPr>
      </p:pic>
      <p:pic>
        <p:nvPicPr>
          <p:cNvPr id="1027" name="Picture 3" descr="C:\Users\User\Desktop\αρχείο λήψης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876"/>
            <a:ext cx="3929090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l-GR" dirty="0"/>
              <a:t>ΛΑΧΑΝΙΚΑ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28596" y="1071546"/>
            <a:ext cx="4040188" cy="571504"/>
          </a:xfrm>
        </p:spPr>
        <p:txBody>
          <a:bodyPr/>
          <a:lstStyle/>
          <a:p>
            <a:r>
              <a:rPr lang="el-GR" dirty="0"/>
              <a:t>                      ΠΙΠΕΡΙΑ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714488"/>
            <a:ext cx="4040188" cy="4714908"/>
          </a:xfrm>
        </p:spPr>
        <p:txBody>
          <a:bodyPr/>
          <a:lstStyle/>
          <a:p>
            <a:r>
              <a:rPr lang="el-GR" dirty="0"/>
              <a:t>βιταμίνη C και Βιταμίνη Α, δύο πολύ σημαντικών αντιοξειδωτικών, ενώ επίσης μεγάλη συγκέντρωση </a:t>
            </a:r>
            <a:r>
              <a:rPr lang="el-GR" dirty="0" err="1"/>
              <a:t>καροτενοειδών</a:t>
            </a:r>
            <a:r>
              <a:rPr lang="el-GR" dirty="0"/>
              <a:t>.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3438" y="1071546"/>
            <a:ext cx="4041775" cy="571504"/>
          </a:xfrm>
        </p:spPr>
        <p:txBody>
          <a:bodyPr/>
          <a:lstStyle/>
          <a:p>
            <a:pPr algn="ctr"/>
            <a:r>
              <a:rPr lang="el-GR" dirty="0"/>
              <a:t>ΤΟΜΑΤΑ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714488"/>
            <a:ext cx="4041775" cy="4411675"/>
          </a:xfrm>
        </p:spPr>
        <p:txBody>
          <a:bodyPr/>
          <a:lstStyle/>
          <a:p>
            <a:r>
              <a:rPr lang="el-GR" dirty="0"/>
              <a:t>Βιταμίνες </a:t>
            </a:r>
            <a:r>
              <a:rPr lang="en-US" dirty="0"/>
              <a:t>C, A ,B</a:t>
            </a:r>
            <a:endParaRPr lang="el-GR" dirty="0"/>
          </a:p>
          <a:p>
            <a:r>
              <a:rPr lang="el-GR" dirty="0" err="1"/>
              <a:t>Λυκοπένιο</a:t>
            </a:r>
            <a:r>
              <a:rPr lang="el-GR" dirty="0"/>
              <a:t> (αντικαρκινική ουσία)</a:t>
            </a:r>
          </a:p>
          <a:p>
            <a:r>
              <a:rPr lang="el-GR" dirty="0" err="1"/>
              <a:t>Φολικό</a:t>
            </a:r>
            <a:r>
              <a:rPr lang="el-GR" dirty="0"/>
              <a:t> οξύ </a:t>
            </a:r>
          </a:p>
        </p:txBody>
      </p:sp>
      <p:pic>
        <p:nvPicPr>
          <p:cNvPr id="2050" name="Picture 2" descr="C:\Users\Us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143380"/>
            <a:ext cx="3857652" cy="2357454"/>
          </a:xfrm>
          <a:prstGeom prst="rect">
            <a:avLst/>
          </a:prstGeom>
          <a:noFill/>
        </p:spPr>
      </p:pic>
      <p:pic>
        <p:nvPicPr>
          <p:cNvPr id="2051" name="Picture 3" descr="C:\Users\User\Desktop\αρχείο λήψης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714752"/>
            <a:ext cx="3357586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l-GR" dirty="0"/>
              <a:t>ΛΑΧΑΝΙΚΑ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28596" y="1000108"/>
            <a:ext cx="4040188" cy="500066"/>
          </a:xfrm>
        </p:spPr>
        <p:txBody>
          <a:bodyPr/>
          <a:lstStyle/>
          <a:p>
            <a:pPr algn="ctr"/>
            <a:r>
              <a:rPr lang="el-GR" dirty="0"/>
              <a:t>ΜΕΛΙΤΖΑΝΑ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357298"/>
            <a:ext cx="4040188" cy="5072098"/>
          </a:xfrm>
        </p:spPr>
        <p:txBody>
          <a:bodyPr/>
          <a:lstStyle/>
          <a:p>
            <a:pPr>
              <a:buNone/>
            </a:pPr>
            <a:r>
              <a:rPr lang="el-GR" dirty="0"/>
              <a:t>     Γεμάτη φυτικές ίνες και βιταμίνη Β, η μελιτζάνα είναι καλή πηγή ενέργειας, ενώ περιέχει και αντιοξειδωτικές ουσίες που προστατεύουν τα εγκεφαλικά κύτταρα</a:t>
            </a:r>
          </a:p>
          <a:p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714876" y="928670"/>
            <a:ext cx="4041775" cy="639762"/>
          </a:xfrm>
        </p:spPr>
        <p:txBody>
          <a:bodyPr/>
          <a:lstStyle/>
          <a:p>
            <a:pPr algn="ctr"/>
            <a:r>
              <a:rPr lang="el-GR" dirty="0"/>
              <a:t>ΦΑΣΟΛΙΑ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571612"/>
            <a:ext cx="4041775" cy="4786346"/>
          </a:xfrm>
        </p:spPr>
        <p:txBody>
          <a:bodyPr/>
          <a:lstStyle/>
          <a:p>
            <a:r>
              <a:rPr lang="el-GR" dirty="0"/>
              <a:t>Περιέχουν κάλιο, μαγνήσιο και φυτικές ίνες, που θωρακίζουν την υγεία του αίματος και της καρδιάς. Συγκεκριμένα, τα κοκκινωπά φασόλια  διαθέτουν αντιοξειδωτικά. </a:t>
            </a:r>
          </a:p>
        </p:txBody>
      </p:sp>
      <p:pic>
        <p:nvPicPr>
          <p:cNvPr id="3075" name="Picture 3" descr="C:\Users\User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357694"/>
            <a:ext cx="2619375" cy="1885951"/>
          </a:xfrm>
          <a:prstGeom prst="rect">
            <a:avLst/>
          </a:prstGeom>
          <a:noFill/>
        </p:spPr>
      </p:pic>
      <p:pic>
        <p:nvPicPr>
          <p:cNvPr id="3076" name="Picture 4" descr="C:\Users\User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286256"/>
            <a:ext cx="3000396" cy="2000252"/>
          </a:xfrm>
          <a:prstGeom prst="rect">
            <a:avLst/>
          </a:prstGeom>
          <a:noFill/>
        </p:spPr>
      </p:pic>
      <p:pic>
        <p:nvPicPr>
          <p:cNvPr id="3077" name="Picture 5" descr="C:\Users\User\Desktop\αρχείο λήψης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429132"/>
            <a:ext cx="2857520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l-GR" dirty="0"/>
              <a:t>ΦΡΟΥΤΑ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098" name="Picture 2" descr="C:\Users\User\Desktop\αρχείο λήψης (9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071942"/>
            <a:ext cx="6000792" cy="2214578"/>
          </a:xfrm>
          <a:prstGeom prst="rect">
            <a:avLst/>
          </a:prstGeom>
          <a:noFill/>
        </p:spPr>
      </p:pic>
      <p:pic>
        <p:nvPicPr>
          <p:cNvPr id="4099" name="Picture 3" descr="C:\Users\User\Desktop\fru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142984"/>
            <a:ext cx="7929618" cy="2714644"/>
          </a:xfrm>
          <a:prstGeom prst="rect">
            <a:avLst/>
          </a:prstGeom>
          <a:noFill/>
        </p:spPr>
      </p:pic>
      <p:sp>
        <p:nvSpPr>
          <p:cNvPr id="9" name="8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9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l-GR" dirty="0"/>
              <a:t>ΦΡΟΥΤΑ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4040188" cy="500066"/>
          </a:xfrm>
        </p:spPr>
        <p:txBody>
          <a:bodyPr/>
          <a:lstStyle/>
          <a:p>
            <a:pPr algn="ctr"/>
            <a:r>
              <a:rPr lang="el-GR" dirty="0"/>
              <a:t>ΜΥΡΤΙΛΑ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928802"/>
            <a:ext cx="4040188" cy="4197361"/>
          </a:xfrm>
        </p:spPr>
        <p:txBody>
          <a:bodyPr/>
          <a:lstStyle/>
          <a:p>
            <a:r>
              <a:rPr lang="el-GR" dirty="0"/>
              <a:t>Βιταμίνη </a:t>
            </a:r>
            <a:r>
              <a:rPr lang="en-US" dirty="0"/>
              <a:t>C</a:t>
            </a:r>
          </a:p>
          <a:p>
            <a:r>
              <a:rPr lang="el-GR" dirty="0"/>
              <a:t>Κάλιο, σίδηρο και ασβέστιο</a:t>
            </a:r>
          </a:p>
          <a:p>
            <a:r>
              <a:rPr lang="el-GR" dirty="0"/>
              <a:t>Φυσικά αντιοξειδωτικά 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572000" y="1214422"/>
            <a:ext cx="4041775" cy="428628"/>
          </a:xfrm>
        </p:spPr>
        <p:txBody>
          <a:bodyPr>
            <a:normAutofit lnSpcReduction="10000"/>
          </a:bodyPr>
          <a:lstStyle/>
          <a:p>
            <a:pPr algn="ctr"/>
            <a:r>
              <a:rPr lang="el-GR" dirty="0"/>
              <a:t>ΦΡΑΟΥΛΕΣ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643050"/>
            <a:ext cx="4041775" cy="4483113"/>
          </a:xfrm>
        </p:spPr>
        <p:txBody>
          <a:bodyPr/>
          <a:lstStyle/>
          <a:p>
            <a:r>
              <a:rPr lang="el-GR" dirty="0"/>
              <a:t>Βιταμίνη </a:t>
            </a:r>
            <a:r>
              <a:rPr lang="en-US" dirty="0"/>
              <a:t>C</a:t>
            </a:r>
          </a:p>
          <a:p>
            <a:r>
              <a:rPr lang="el-GR" dirty="0"/>
              <a:t>Προστατεύει από την χοληστερόλη και ασθένειες όπως η αθηροσκλήρωση και ασθένειες της καρδιάς.</a:t>
            </a:r>
          </a:p>
        </p:txBody>
      </p:sp>
      <p:pic>
        <p:nvPicPr>
          <p:cNvPr id="3075" name="Picture 3" descr="C:\Users\User\Desktop\a4501cbaf8cb78d3a05e4c37528a3e4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25586"/>
            <a:ext cx="4857752" cy="3232414"/>
          </a:xfrm>
          <a:prstGeom prst="rect">
            <a:avLst/>
          </a:prstGeom>
          <a:noFill/>
        </p:spPr>
      </p:pic>
      <p:pic>
        <p:nvPicPr>
          <p:cNvPr id="3077" name="Picture 5" descr="C:\Users\User\Desktop\52d8f63e893980a779b795e2675ffc9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6762" y="3643314"/>
            <a:ext cx="4467238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el-GR" dirty="0"/>
              <a:t>Άρα:</a:t>
            </a:r>
            <a:br>
              <a:rPr lang="el-GR" dirty="0"/>
            </a:br>
            <a:r>
              <a:rPr lang="el-GR" dirty="0"/>
              <a:t>Αν ο οργανισμός μου χρειάζεται σίδηρο </a:t>
            </a:r>
            <a:r>
              <a:rPr lang="en-US" dirty="0"/>
              <a:t>Fe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Picture 3" descr="C:\Users\User\Desktop\αρχείο λήψης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143380"/>
            <a:ext cx="2143125" cy="2143125"/>
          </a:xfrm>
          <a:prstGeom prst="rect">
            <a:avLst/>
          </a:prstGeom>
          <a:noFill/>
        </p:spPr>
      </p:pic>
      <p:pic>
        <p:nvPicPr>
          <p:cNvPr id="8" name="Picture 8" descr="C:\Users\User\Desktop\αρχείο λήψης (3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857760"/>
            <a:ext cx="2952750" cy="1552575"/>
          </a:xfrm>
          <a:prstGeom prst="rect">
            <a:avLst/>
          </a:prstGeom>
          <a:noFill/>
        </p:spPr>
      </p:pic>
      <p:pic>
        <p:nvPicPr>
          <p:cNvPr id="9" name="Picture 4" descr="C:\Users\User\Desktop\αρχείο λήψης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071678"/>
            <a:ext cx="2214578" cy="2214578"/>
          </a:xfrm>
          <a:prstGeom prst="rect">
            <a:avLst/>
          </a:prstGeom>
          <a:noFill/>
        </p:spPr>
      </p:pic>
      <p:pic>
        <p:nvPicPr>
          <p:cNvPr id="10" name="Picture 2" descr="C:\Users\User\Desktop\αρχείο λήψης (1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2357430"/>
            <a:ext cx="2419350" cy="1895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Γιατί τρώμε?</a:t>
            </a:r>
          </a:p>
        </p:txBody>
      </p:sp>
      <p:pic>
        <p:nvPicPr>
          <p:cNvPr id="1026" name="Picture 2" descr="C:\Users\Use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429132"/>
            <a:ext cx="2619375" cy="1743075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1214414" y="1714488"/>
            <a:ext cx="56435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800" dirty="0">
                <a:solidFill>
                  <a:schemeClr val="tx2"/>
                </a:solidFill>
              </a:rPr>
              <a:t>Ο οργανισμός μας λαμβάνει με την τροφή τα απαραίτητα θρεπτικά συστατικά για την ομαλή λειτουργία του και την εκτέλεση κάθε λογής δραστηριοτήτων.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 ο οργανισμός μου χρειάζεται βιταμίνη </a:t>
            </a:r>
            <a:r>
              <a:rPr lang="en-US" dirty="0"/>
              <a:t>C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Picture 2" descr="C:\Users\User\Desktop\images (1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571612"/>
            <a:ext cx="2867025" cy="1590675"/>
          </a:xfrm>
          <a:prstGeom prst="rect">
            <a:avLst/>
          </a:prstGeom>
          <a:noFill/>
        </p:spPr>
      </p:pic>
      <p:pic>
        <p:nvPicPr>
          <p:cNvPr id="9" name="Picture 3" descr="C:\Users\User\Desktop\αρχείο λήψης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714752"/>
            <a:ext cx="3357586" cy="2857520"/>
          </a:xfrm>
          <a:prstGeom prst="rect">
            <a:avLst/>
          </a:prstGeom>
          <a:noFill/>
        </p:spPr>
      </p:pic>
      <p:pic>
        <p:nvPicPr>
          <p:cNvPr id="4098" name="Picture 2" descr="C:\Users\User\Desktop\αρχείο λήψης (10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643050"/>
            <a:ext cx="2419350" cy="1895475"/>
          </a:xfrm>
          <a:prstGeom prst="rect">
            <a:avLst/>
          </a:prstGeom>
          <a:noFill/>
        </p:spPr>
      </p:pic>
      <p:pic>
        <p:nvPicPr>
          <p:cNvPr id="11" name="Picture 3" descr="C:\Users\User\Desktop\a4501cbaf8cb78d3a05e4c37528a3e4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643314"/>
            <a:ext cx="4000496" cy="2661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Για να  δυναμώσουμε τον οργανισμό με αντιοξειδωτικά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Picture 3" descr="C:\Users\User\Desktop\αρχείο λήψης (6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2743200" cy="1666875"/>
          </a:xfrm>
          <a:prstGeom prst="rect">
            <a:avLst/>
          </a:prstGeom>
          <a:noFill/>
        </p:spPr>
      </p:pic>
      <p:pic>
        <p:nvPicPr>
          <p:cNvPr id="8" name="Picture 2" descr="C:\Users\User\Desktop\αρχείο λήψης (3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428736"/>
            <a:ext cx="2628900" cy="1743075"/>
          </a:xfrm>
          <a:prstGeom prst="rect">
            <a:avLst/>
          </a:prstGeom>
          <a:noFill/>
        </p:spPr>
      </p:pic>
      <p:pic>
        <p:nvPicPr>
          <p:cNvPr id="9" name="Picture 3" descr="C:\Users\User\Desktop\αρχείο λήψης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286256"/>
            <a:ext cx="3357586" cy="2286016"/>
          </a:xfrm>
          <a:prstGeom prst="rect">
            <a:avLst/>
          </a:prstGeom>
          <a:noFill/>
        </p:spPr>
      </p:pic>
      <p:pic>
        <p:nvPicPr>
          <p:cNvPr id="10" name="Picture 3" descr="C:\Users\User\Desktop\images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572008"/>
            <a:ext cx="2619375" cy="1885951"/>
          </a:xfrm>
          <a:prstGeom prst="rect">
            <a:avLst/>
          </a:prstGeom>
          <a:noFill/>
        </p:spPr>
      </p:pic>
      <p:pic>
        <p:nvPicPr>
          <p:cNvPr id="11" name="Picture 3" descr="C:\Users\User\Desktop\a4501cbaf8cb78d3a05e4c37528a3e4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2357430"/>
            <a:ext cx="3034267" cy="2019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772400" cy="1143008"/>
          </a:xfrm>
        </p:spPr>
        <p:txBody>
          <a:bodyPr/>
          <a:lstStyle/>
          <a:p>
            <a:r>
              <a:rPr lang="el-GR" dirty="0"/>
              <a:t>ΣΥΜΠΕΡΑΣΜΑ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1714488"/>
            <a:ext cx="6400800" cy="4357718"/>
          </a:xfrm>
        </p:spPr>
        <p:txBody>
          <a:bodyPr>
            <a:normAutofit fontScale="92500" lnSpcReduction="20000"/>
          </a:bodyPr>
          <a:lstStyle/>
          <a:p>
            <a:r>
              <a:rPr lang="el-GR" dirty="0">
                <a:solidFill>
                  <a:schemeClr val="tx1"/>
                </a:solidFill>
              </a:rPr>
              <a:t>Καταναλωτής σωστός </a:t>
            </a:r>
          </a:p>
          <a:p>
            <a:r>
              <a:rPr lang="el-GR" dirty="0">
                <a:solidFill>
                  <a:schemeClr val="tx1"/>
                </a:solidFill>
              </a:rPr>
              <a:t>έξυπνος και συνετός</a:t>
            </a:r>
          </a:p>
          <a:p>
            <a:r>
              <a:rPr lang="el-GR" dirty="0">
                <a:solidFill>
                  <a:schemeClr val="tx1"/>
                </a:solidFill>
              </a:rPr>
              <a:t>Παίρνω μόνο αυτό που θέλω</a:t>
            </a:r>
          </a:p>
          <a:p>
            <a:r>
              <a:rPr lang="el-GR" dirty="0">
                <a:solidFill>
                  <a:schemeClr val="tx1"/>
                </a:solidFill>
              </a:rPr>
              <a:t>Την διαφήμιση αποφεύγω</a:t>
            </a:r>
          </a:p>
          <a:p>
            <a:endParaRPr lang="el-GR" dirty="0">
              <a:solidFill>
                <a:schemeClr val="tx1"/>
              </a:solidFill>
            </a:endParaRPr>
          </a:p>
          <a:p>
            <a:r>
              <a:rPr lang="el-GR" dirty="0">
                <a:solidFill>
                  <a:schemeClr val="tx1"/>
                </a:solidFill>
              </a:rPr>
              <a:t>Φρούτα και λαχανικά</a:t>
            </a:r>
          </a:p>
          <a:p>
            <a:r>
              <a:rPr lang="el-GR" dirty="0">
                <a:solidFill>
                  <a:schemeClr val="tx1"/>
                </a:solidFill>
              </a:rPr>
              <a:t> είναι όλα  υγιεινά</a:t>
            </a:r>
          </a:p>
          <a:p>
            <a:r>
              <a:rPr lang="el-GR" dirty="0">
                <a:solidFill>
                  <a:schemeClr val="tx1"/>
                </a:solidFill>
              </a:rPr>
              <a:t>Και αυτό δεν το τονίζουν</a:t>
            </a:r>
          </a:p>
          <a:p>
            <a:r>
              <a:rPr lang="el-GR" dirty="0">
                <a:solidFill>
                  <a:schemeClr val="tx1"/>
                </a:solidFill>
              </a:rPr>
              <a:t> στην διαφήμιση παιδιά!!!!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ages.jpg"/>
          <p:cNvPicPr>
            <a:picLocks noChangeAspect="1" noChangeArrowheads="1"/>
          </p:cNvPicPr>
          <p:nvPr/>
        </p:nvPicPr>
        <p:blipFill>
          <a:blip r:embed="rId2" cstate="print">
            <a:lum bright="31000"/>
          </a:blip>
          <a:srcRect/>
          <a:stretch>
            <a:fillRect/>
          </a:stretch>
        </p:blipFill>
        <p:spPr bwMode="auto">
          <a:xfrm>
            <a:off x="1571604" y="1428736"/>
            <a:ext cx="5572163" cy="4071965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Τα κυριότερα θρεπτικά συστατικά που υπάρχουν στα τρόφιμα είναι: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Υδατάνθρακες</a:t>
            </a:r>
          </a:p>
          <a:p>
            <a:r>
              <a:rPr lang="el-GR" dirty="0"/>
              <a:t>Πρωτεΐνες</a:t>
            </a:r>
          </a:p>
          <a:p>
            <a:r>
              <a:rPr lang="el-GR" dirty="0"/>
              <a:t>Λίπη</a:t>
            </a:r>
          </a:p>
          <a:p>
            <a:r>
              <a:rPr lang="el-GR" dirty="0"/>
              <a:t>Ιχνοστοιχεία</a:t>
            </a:r>
          </a:p>
          <a:p>
            <a:r>
              <a:rPr lang="el-GR" dirty="0"/>
              <a:t>Βιταμίνες</a:t>
            </a:r>
          </a:p>
          <a:p>
            <a:r>
              <a:rPr lang="el-GR" dirty="0"/>
              <a:t>Άλατα</a:t>
            </a:r>
          </a:p>
          <a:p>
            <a:r>
              <a:rPr lang="el-GR" dirty="0"/>
              <a:t>Φυτικές ίνες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ages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571604" y="1428736"/>
            <a:ext cx="5572163" cy="4071965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ΥΔΑΤΑΝΘΡΑΚΕΣ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b="1" dirty="0"/>
              <a:t>Κύριες πηγές:</a:t>
            </a:r>
            <a:r>
              <a:rPr lang="el-GR" dirty="0"/>
              <a:t> Φρούτα, λαχανικά, δημητριακά και προϊόντα τους πατάτες, όσπρια, γάλα, ζάχαρη και προϊόντα που την περιέχουν.</a:t>
            </a:r>
          </a:p>
          <a:p>
            <a:r>
              <a:rPr lang="el-GR" dirty="0"/>
              <a:t>Αποτελούν την κύρια πηγή ενέργειας για τον οργανισμό. Είναι ότι είναι η βενζίνη για το αυτοκίνητο.</a:t>
            </a:r>
          </a:p>
          <a:p>
            <a:r>
              <a:rPr lang="el-GR" b="1" dirty="0"/>
              <a:t>Είναι ίδιες όλες οι πηγές υδατανθράκων; </a:t>
            </a:r>
            <a:br>
              <a:rPr lang="el-GR" b="1" dirty="0"/>
            </a:br>
            <a:r>
              <a:rPr lang="el-GR" dirty="0"/>
              <a:t>Τρόφιμα που περιέχουν φυτικές ίνες, όπως τα δημητριακά ολικής άλεσης, τα φρούτα, τα λαχανικά, και τα όσπρια, θα πρέπει να προτιμώνται, καθώς έχουν ευεργετικές επιδράσεις στην υγεία.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ΠΡΟΣΟΧΗ!!!!!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δημητριακά πρωινού δεν περιέχουν μόνο δημητριακά!!!! Οι διαφημίσεις πολλές φορές μας ξεγελούν……</a:t>
            </a:r>
          </a:p>
        </p:txBody>
      </p:sp>
      <p:pic>
        <p:nvPicPr>
          <p:cNvPr id="1027" name="Picture 3" descr="C:\Users\User\Desktop\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071810"/>
            <a:ext cx="2571768" cy="3286148"/>
          </a:xfrm>
          <a:prstGeom prst="rect">
            <a:avLst/>
          </a:prstGeom>
          <a:noFill/>
        </p:spPr>
      </p:pic>
      <p:pic>
        <p:nvPicPr>
          <p:cNvPr id="1028" name="Picture 4" descr="C:\Users\User\Desktop\7961_kelloggs_special_k_tab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071810"/>
            <a:ext cx="5757863" cy="3214710"/>
          </a:xfrm>
          <a:prstGeom prst="rect">
            <a:avLst/>
          </a:prstGeom>
          <a:noFill/>
        </p:spPr>
      </p:pic>
      <p:cxnSp>
        <p:nvCxnSpPr>
          <p:cNvPr id="9" name="8 - Ευθύγραμμο βέλος σύνδεσης"/>
          <p:cNvCxnSpPr/>
          <p:nvPr/>
        </p:nvCxnSpPr>
        <p:spPr>
          <a:xfrm flipV="1">
            <a:off x="3214678" y="4857760"/>
            <a:ext cx="257176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flipV="1">
            <a:off x="428596" y="5857892"/>
            <a:ext cx="92869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ages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571604" y="1428736"/>
            <a:ext cx="5572163" cy="4071965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ΠΡΩΤΕΪΝΕΣ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Κύριες πηγές</a:t>
            </a:r>
            <a:r>
              <a:rPr lang="el-GR" dirty="0"/>
              <a:t>: κρέας, ψάρι, αυγό, γάλα και γαλακτοκομικά προϊόντα, όσπρια.</a:t>
            </a:r>
          </a:p>
          <a:p>
            <a:r>
              <a:rPr lang="el-GR" dirty="0"/>
              <a:t>Χρησιμοποιούνται ως δομικό συστατικό των κυττάρων (ότι είναι τα τούβλα για ένα σπίτι), συμβάλλουν, μεταξύ άλλων, στην επιδιόρθωση των ιστών, συμμετέχουν στον μεταβολισμό και στη λειτουργία του ανοσοποιητικού συστήματος.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l-GR" dirty="0"/>
              <a:t>ΠΡΟΣΟΧΗ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el-GR" dirty="0"/>
              <a:t>Η γαλοπούλα διαφημίζεται στην τηλεόραση ως ένα υγιεινό πρωτεϊνούχο αλλαντικό.</a:t>
            </a:r>
          </a:p>
          <a:p>
            <a:r>
              <a:rPr lang="el-GR" dirty="0"/>
              <a:t>Αν κοιτάξουμε όμως καλά την σύστασή του περιέχει, εκτός των άλλων, πολύ αλάτι</a:t>
            </a:r>
          </a:p>
        </p:txBody>
      </p:sp>
      <p:pic>
        <p:nvPicPr>
          <p:cNvPr id="1027" name="Picture 3" descr="C:\Users\User\Desktop\8893179691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00438"/>
            <a:ext cx="4714876" cy="2928958"/>
          </a:xfrm>
          <a:prstGeom prst="rect">
            <a:avLst/>
          </a:prstGeom>
          <a:noFill/>
        </p:spPr>
      </p:pic>
      <p:pic>
        <p:nvPicPr>
          <p:cNvPr id="1028" name="Picture 4" descr="C:\Users\User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429000"/>
            <a:ext cx="3571900" cy="3071834"/>
          </a:xfrm>
          <a:prstGeom prst="rect">
            <a:avLst/>
          </a:prstGeom>
          <a:noFill/>
        </p:spPr>
      </p:pic>
      <p:cxnSp>
        <p:nvCxnSpPr>
          <p:cNvPr id="8" name="7 - Ευθύγραμμο βέλος σύνδεσης"/>
          <p:cNvCxnSpPr/>
          <p:nvPr/>
        </p:nvCxnSpPr>
        <p:spPr>
          <a:xfrm flipV="1">
            <a:off x="4214810" y="6429396"/>
            <a:ext cx="1000132" cy="428604"/>
          </a:xfrm>
          <a:prstGeom prst="straightConnector1">
            <a:avLst/>
          </a:prstGeom>
          <a:ln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el-GR" dirty="0"/>
              <a:t>ΠΡΟΣΟΧΗ!!!!!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Υπάρχουν και οι πρωτεΐνες όγκου που μας διαφημίζουν πολλά γυμναστήρια και δεν έχουν καμία σχέση με τις </a:t>
            </a:r>
            <a:r>
              <a:rPr lang="el-GR" dirty="0" err="1"/>
              <a:t>πρωτεϊνες</a:t>
            </a:r>
            <a:r>
              <a:rPr lang="el-GR" dirty="0"/>
              <a:t> των τροφών.</a:t>
            </a:r>
          </a:p>
        </p:txBody>
      </p:sp>
      <p:pic>
        <p:nvPicPr>
          <p:cNvPr id="2051" name="Picture 3" descr="C:\Users\User\Desktop\kaluterh-prwteinh-ogko1-890x395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876"/>
            <a:ext cx="8477250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ola-osa-prepi-na-gnorizete-gia-ta-lipi-ke-ta-elea.jpg"/>
          <p:cNvPicPr>
            <a:picLocks noChangeAspect="1" noChangeArrowheads="1"/>
          </p:cNvPicPr>
          <p:nvPr/>
        </p:nvPicPr>
        <p:blipFill>
          <a:blip r:embed="rId2" cstate="print">
            <a:lum bright="27000"/>
          </a:blip>
          <a:srcRect/>
          <a:stretch>
            <a:fillRect/>
          </a:stretch>
        </p:blipFill>
        <p:spPr bwMode="auto">
          <a:xfrm>
            <a:off x="1500166" y="2643182"/>
            <a:ext cx="5905518" cy="3990443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ΛΙΠΗ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λίπη είναι συμπυκνωμένη μορφή ενέργειας. Είναι σημαντική τροφική ομάδα που αποτελείται από τα έλαια και τις λιπαρές ουσίες.  Διακρίνεται σε φυτικά και ζωικά λίπη.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706</Words>
  <Application>Microsoft Office PowerPoint</Application>
  <PresentationFormat>Προβολή στην οθόνη (4:3)</PresentationFormat>
  <Paragraphs>103</Paragraphs>
  <Slides>22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5" baseType="lpstr">
      <vt:lpstr>Arial</vt:lpstr>
      <vt:lpstr>Calibri</vt:lpstr>
      <vt:lpstr>Θέμα του Office</vt:lpstr>
      <vt:lpstr>ΤΙ ΠΕΡΙΕΧΟΥΝ ΟΙ ΤΡΟΦΕΣ ΜΑΣ </vt:lpstr>
      <vt:lpstr>Γιατί τρώμε?</vt:lpstr>
      <vt:lpstr>Τα κυριότερα θρεπτικά συστατικά που υπάρχουν στα τρόφιμα είναι:</vt:lpstr>
      <vt:lpstr>ΥΔΑΤΑΝΘΡΑΚΕΣ</vt:lpstr>
      <vt:lpstr>ΠΡΟΣΟΧΗ!!!!!</vt:lpstr>
      <vt:lpstr>ΠΡΩΤΕΪΝΕΣ</vt:lpstr>
      <vt:lpstr>ΠΡΟΣΟΧΗ</vt:lpstr>
      <vt:lpstr>ΠΡΟΣΟΧΗ!!!!!</vt:lpstr>
      <vt:lpstr>ΛΙΠΗ</vt:lpstr>
      <vt:lpstr>ΙΧΝΟΣΤΟΙΧΕΙΑ</vt:lpstr>
      <vt:lpstr>ΤΙ ΠΕΡΙΕΧΟΥΝ ΤΑ ΦΡΟΥΤΑ ΚΑΙ ΤΑ ΛΑΧΑΝΙΚΑ</vt:lpstr>
      <vt:lpstr>ΛΑΧΑΝΙΚΑ</vt:lpstr>
      <vt:lpstr>ΛΑΧΑΝΙΚΑ</vt:lpstr>
      <vt:lpstr>ΛΑΧΑΝΙΚΑ</vt:lpstr>
      <vt:lpstr>ΛΑΧΑΝΙΚΑ</vt:lpstr>
      <vt:lpstr>ΛΑΧΑΝΙΚΑ</vt:lpstr>
      <vt:lpstr>ΦΡΟΥΤΑ</vt:lpstr>
      <vt:lpstr>ΦΡΟΥΤΑ</vt:lpstr>
      <vt:lpstr>Άρα: Αν ο οργανισμός μου χρειάζεται σίδηρο Fe</vt:lpstr>
      <vt:lpstr>Αν ο οργανισμός μου χρειάζεται βιταμίνη C</vt:lpstr>
      <vt:lpstr>Για να  δυναμώσουμε τον οργανισμό με αντιοξειδωτικά</vt:lpstr>
      <vt:lpstr>ΣΥΜΠΕΡΑΣΜΑ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 ΠΕΡΙΕΧΟΥΝ ΟΙ ΤΡΟΦΕΣ ΜΑΣ</dc:title>
  <dc:creator>User</dc:creator>
  <cp:lastModifiedBy>User</cp:lastModifiedBy>
  <cp:revision>35</cp:revision>
  <dcterms:created xsi:type="dcterms:W3CDTF">2019-02-12T13:27:43Z</dcterms:created>
  <dcterms:modified xsi:type="dcterms:W3CDTF">2020-03-24T10:36:23Z</dcterms:modified>
</cp:coreProperties>
</file>